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56" r:id="rId2"/>
    <p:sldId id="264" r:id="rId3"/>
    <p:sldId id="265" r:id="rId4"/>
    <p:sldId id="258" r:id="rId5"/>
    <p:sldId id="257" r:id="rId6"/>
    <p:sldId id="263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6D349-D098-403F-82E0-275504055F33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1756DF7-DAA6-45A4-B278-4347725999F9}">
      <dgm:prSet phldrT="[Текст]" custT="1"/>
      <dgm:spPr/>
      <dgm:t>
        <a:bodyPr/>
        <a:lstStyle/>
        <a:p>
          <a:r>
            <a:rPr lang="ru-RU" sz="1800" dirty="0" smtClean="0"/>
            <a:t>3 </a:t>
          </a:r>
        </a:p>
        <a:p>
          <a:r>
            <a:rPr lang="ru-RU" sz="1300" dirty="0" smtClean="0"/>
            <a:t>свободных объекта для МСП и </a:t>
          </a:r>
          <a:r>
            <a:rPr lang="ru-RU" sz="1300" dirty="0" err="1" smtClean="0"/>
            <a:t>самозанятых</a:t>
          </a:r>
          <a:r>
            <a:rPr lang="ru-RU" sz="1300" dirty="0" smtClean="0"/>
            <a:t> граждан</a:t>
          </a:r>
          <a:endParaRPr lang="ru-RU" sz="1300" dirty="0"/>
        </a:p>
      </dgm:t>
    </dgm:pt>
    <dgm:pt modelId="{035643D1-1542-46DD-9582-C11D6454C22C}" type="parTrans" cxnId="{4BC4BC8B-AE84-4168-AA11-000C0C5842C2}">
      <dgm:prSet/>
      <dgm:spPr/>
      <dgm:t>
        <a:bodyPr/>
        <a:lstStyle/>
        <a:p>
          <a:endParaRPr lang="ru-RU"/>
        </a:p>
      </dgm:t>
    </dgm:pt>
    <dgm:pt modelId="{69A63B4F-1EF5-4EDF-9FA5-54149AADEE4D}" type="sibTrans" cxnId="{4BC4BC8B-AE84-4168-AA11-000C0C5842C2}">
      <dgm:prSet/>
      <dgm:spPr/>
      <dgm:t>
        <a:bodyPr/>
        <a:lstStyle/>
        <a:p>
          <a:endParaRPr lang="ru-RU"/>
        </a:p>
      </dgm:t>
    </dgm:pt>
    <dgm:pt modelId="{BC436A4E-F1EC-40A4-B55C-F8CD8FDA584D}">
      <dgm:prSet phldrT="[Текст]" custT="1"/>
      <dgm:spPr/>
      <dgm:t>
        <a:bodyPr/>
        <a:lstStyle/>
        <a:p>
          <a:r>
            <a:rPr lang="ru-RU" sz="1500" dirty="0" smtClean="0"/>
            <a:t>Без посредников напрямую у собственников</a:t>
          </a:r>
          <a:endParaRPr lang="ru-RU" sz="1500" dirty="0"/>
        </a:p>
      </dgm:t>
    </dgm:pt>
    <dgm:pt modelId="{5326FC78-AF09-49C8-9E88-A80E02015F69}" type="parTrans" cxnId="{8B1600DD-49AF-4FA2-9178-FCF436BAFD25}">
      <dgm:prSet/>
      <dgm:spPr/>
      <dgm:t>
        <a:bodyPr/>
        <a:lstStyle/>
        <a:p>
          <a:endParaRPr lang="ru-RU"/>
        </a:p>
      </dgm:t>
    </dgm:pt>
    <dgm:pt modelId="{67A107B9-779C-4089-BE90-4F5D18C9D7DD}" type="sibTrans" cxnId="{8B1600DD-49AF-4FA2-9178-FCF436BAFD25}">
      <dgm:prSet/>
      <dgm:spPr/>
      <dgm:t>
        <a:bodyPr/>
        <a:lstStyle/>
        <a:p>
          <a:endParaRPr lang="ru-RU"/>
        </a:p>
      </dgm:t>
    </dgm:pt>
    <dgm:pt modelId="{3DABAB5C-73D9-4268-A30C-B9BFD1F2B82C}">
      <dgm:prSet phldrT="[Текст]" custT="1"/>
      <dgm:spPr/>
      <dgm:t>
        <a:bodyPr/>
        <a:lstStyle/>
        <a:p>
          <a:r>
            <a:rPr lang="ru-RU" sz="1700" dirty="0" smtClean="0"/>
            <a:t>Торги только среди субъектов МСП и </a:t>
          </a:r>
          <a:r>
            <a:rPr lang="ru-RU" sz="1700" dirty="0" err="1" smtClean="0"/>
            <a:t>самозанятых</a:t>
          </a:r>
          <a:endParaRPr lang="ru-RU" sz="1700" dirty="0" smtClean="0"/>
        </a:p>
        <a:p>
          <a:endParaRPr lang="ru-RU" sz="900" dirty="0"/>
        </a:p>
      </dgm:t>
    </dgm:pt>
    <dgm:pt modelId="{6521AC8E-F008-4D9D-91C7-19E4A0B64EBA}" type="parTrans" cxnId="{06F9725A-FEEC-49E4-8924-8EF822C7F7FB}">
      <dgm:prSet/>
      <dgm:spPr/>
      <dgm:t>
        <a:bodyPr/>
        <a:lstStyle/>
        <a:p>
          <a:endParaRPr lang="ru-RU"/>
        </a:p>
      </dgm:t>
    </dgm:pt>
    <dgm:pt modelId="{19E730F8-52BB-47F8-A354-AF618068949B}" type="sibTrans" cxnId="{06F9725A-FEEC-49E4-8924-8EF822C7F7FB}">
      <dgm:prSet/>
      <dgm:spPr/>
      <dgm:t>
        <a:bodyPr/>
        <a:lstStyle/>
        <a:p>
          <a:endParaRPr lang="ru-RU"/>
        </a:p>
      </dgm:t>
    </dgm:pt>
    <dgm:pt modelId="{7391D8DE-8A2B-4689-9FB7-321B59778909}">
      <dgm:prSet phldrT="[Текст]" custT="1"/>
      <dgm:spPr/>
      <dgm:t>
        <a:bodyPr/>
        <a:lstStyle/>
        <a:p>
          <a:r>
            <a:rPr lang="ru-RU" sz="1700" dirty="0" smtClean="0"/>
            <a:t>Возможность выкупа имущества в случаях, установленных законом </a:t>
          </a:r>
          <a:endParaRPr lang="ru-RU" sz="1700" dirty="0"/>
        </a:p>
      </dgm:t>
    </dgm:pt>
    <dgm:pt modelId="{FE17F989-E7C0-4849-8673-10C5AE52FC26}" type="parTrans" cxnId="{DDD66A38-1D7F-47F5-A4D4-651270D48410}">
      <dgm:prSet/>
      <dgm:spPr/>
      <dgm:t>
        <a:bodyPr/>
        <a:lstStyle/>
        <a:p>
          <a:endParaRPr lang="ru-RU"/>
        </a:p>
      </dgm:t>
    </dgm:pt>
    <dgm:pt modelId="{B57D58EA-9BC8-4FCA-AD98-7B5F02C8F6ED}" type="sibTrans" cxnId="{DDD66A38-1D7F-47F5-A4D4-651270D48410}">
      <dgm:prSet/>
      <dgm:spPr/>
      <dgm:t>
        <a:bodyPr/>
        <a:lstStyle/>
        <a:p>
          <a:endParaRPr lang="ru-RU"/>
        </a:p>
      </dgm:t>
    </dgm:pt>
    <dgm:pt modelId="{C2D13382-84AF-400E-B6EA-E3DFECD1F954}">
      <dgm:prSet phldrT="[Текст]" custT="1"/>
      <dgm:spPr/>
      <dgm:t>
        <a:bodyPr/>
        <a:lstStyle/>
        <a:p>
          <a:endParaRPr lang="ru-RU" sz="500" dirty="0" smtClean="0"/>
        </a:p>
        <a:p>
          <a:endParaRPr lang="ru-RU" sz="500" dirty="0" smtClean="0"/>
        </a:p>
        <a:p>
          <a:r>
            <a:rPr lang="ru-RU" sz="1800" dirty="0" smtClean="0"/>
            <a:t>Фиксированная цена договора</a:t>
          </a:r>
        </a:p>
        <a:p>
          <a:endParaRPr lang="ru-RU" sz="1500" dirty="0" smtClean="0"/>
        </a:p>
      </dgm:t>
    </dgm:pt>
    <dgm:pt modelId="{FD797082-CFDE-44C2-9D1C-51181EF63D3E}" type="parTrans" cxnId="{BEECC854-28EC-425D-BD5D-B448096DC094}">
      <dgm:prSet/>
      <dgm:spPr/>
      <dgm:t>
        <a:bodyPr/>
        <a:lstStyle/>
        <a:p>
          <a:endParaRPr lang="ru-RU"/>
        </a:p>
      </dgm:t>
    </dgm:pt>
    <dgm:pt modelId="{3C75E6EA-DFAB-4C56-8BF0-8D8A8DE4FEC8}" type="sibTrans" cxnId="{BEECC854-28EC-425D-BD5D-B448096DC094}">
      <dgm:prSet/>
      <dgm:spPr/>
      <dgm:t>
        <a:bodyPr/>
        <a:lstStyle/>
        <a:p>
          <a:endParaRPr lang="ru-RU"/>
        </a:p>
      </dgm:t>
    </dgm:pt>
    <dgm:pt modelId="{B3CE683D-29E5-40DB-A5C7-F5DFE8BB3433}">
      <dgm:prSet phldrT="[Текст]" custT="1"/>
      <dgm:spPr/>
      <dgm:t>
        <a:bodyPr/>
        <a:lstStyle/>
        <a:p>
          <a:r>
            <a:rPr lang="ru-RU" sz="2500" dirty="0" smtClean="0"/>
            <a:t>Аренда на 5 лет</a:t>
          </a:r>
          <a:endParaRPr lang="ru-RU" sz="2500" dirty="0"/>
        </a:p>
      </dgm:t>
    </dgm:pt>
    <dgm:pt modelId="{DDD3AB7C-AC22-49BA-B0D6-0133881AB904}" type="parTrans" cxnId="{F4558BD7-0FEE-4478-A1D6-348EEE325DF8}">
      <dgm:prSet/>
      <dgm:spPr/>
      <dgm:t>
        <a:bodyPr/>
        <a:lstStyle/>
        <a:p>
          <a:endParaRPr lang="ru-RU"/>
        </a:p>
      </dgm:t>
    </dgm:pt>
    <dgm:pt modelId="{0DBF30BB-5B19-4B97-8197-3B2910F75A55}" type="sibTrans" cxnId="{F4558BD7-0FEE-4478-A1D6-348EEE325DF8}">
      <dgm:prSet/>
      <dgm:spPr/>
      <dgm:t>
        <a:bodyPr/>
        <a:lstStyle/>
        <a:p>
          <a:endParaRPr lang="ru-RU"/>
        </a:p>
      </dgm:t>
    </dgm:pt>
    <dgm:pt modelId="{80ADA2EA-A359-4BFE-B27E-B71E5365B05A}" type="pres">
      <dgm:prSet presAssocID="{0186D349-D098-403F-82E0-275504055F3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842EF6-66C8-4B5A-915A-779501FD779F}" type="pres">
      <dgm:prSet presAssocID="{91756DF7-DAA6-45A4-B278-4347725999F9}" presName="centerShape" presStyleLbl="node0" presStyleIdx="0" presStyleCnt="1" custScaleX="114566"/>
      <dgm:spPr/>
      <dgm:t>
        <a:bodyPr/>
        <a:lstStyle/>
        <a:p>
          <a:endParaRPr lang="ru-RU"/>
        </a:p>
      </dgm:t>
    </dgm:pt>
    <dgm:pt modelId="{0F02C062-31B0-4F66-A619-5237F2BC2E5C}" type="pres">
      <dgm:prSet presAssocID="{BC436A4E-F1EC-40A4-B55C-F8CD8FDA584D}" presName="node" presStyleLbl="node1" presStyleIdx="0" presStyleCnt="5" custScaleX="224907" custRadScaleRad="96197" custRadScaleInc="-36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5D349-8CB7-4B98-8864-8BE061A66302}" type="pres">
      <dgm:prSet presAssocID="{BC436A4E-F1EC-40A4-B55C-F8CD8FDA584D}" presName="dummy" presStyleCnt="0"/>
      <dgm:spPr/>
      <dgm:t>
        <a:bodyPr/>
        <a:lstStyle/>
        <a:p>
          <a:endParaRPr lang="ru-RU"/>
        </a:p>
      </dgm:t>
    </dgm:pt>
    <dgm:pt modelId="{4521A805-8F7B-40D5-A2A0-0038426B38B2}" type="pres">
      <dgm:prSet presAssocID="{67A107B9-779C-4089-BE90-4F5D18C9D7DD}" presName="sibTrans" presStyleLbl="sibTrans2D1" presStyleIdx="0" presStyleCnt="5"/>
      <dgm:spPr/>
      <dgm:t>
        <a:bodyPr/>
        <a:lstStyle/>
        <a:p>
          <a:endParaRPr lang="ru-RU"/>
        </a:p>
      </dgm:t>
    </dgm:pt>
    <dgm:pt modelId="{183234BC-4120-4D65-A905-C775A40E4831}" type="pres">
      <dgm:prSet presAssocID="{3DABAB5C-73D9-4268-A30C-B9BFD1F2B82C}" presName="node" presStyleLbl="node1" presStyleIdx="1" presStyleCnt="5" custScaleX="164076" custScaleY="163769" custRadScaleRad="130092" custRadScaleInc="-61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EFD94E-7535-40F9-9B63-C55207EF844A}" type="pres">
      <dgm:prSet presAssocID="{3DABAB5C-73D9-4268-A30C-B9BFD1F2B82C}" presName="dummy" presStyleCnt="0"/>
      <dgm:spPr/>
      <dgm:t>
        <a:bodyPr/>
        <a:lstStyle/>
        <a:p>
          <a:endParaRPr lang="ru-RU"/>
        </a:p>
      </dgm:t>
    </dgm:pt>
    <dgm:pt modelId="{730F08A4-9CC9-445D-9C2B-04A6B633F2B0}" type="pres">
      <dgm:prSet presAssocID="{19E730F8-52BB-47F8-A354-AF618068949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B3D5396-A8E2-4FE3-A087-AC3B02A04877}" type="pres">
      <dgm:prSet presAssocID="{7391D8DE-8A2B-4689-9FB7-321B59778909}" presName="node" presStyleLbl="node1" presStyleIdx="2" presStyleCnt="5" custScaleX="286888" custScaleY="120797" custRadScaleRad="118063" custRadScaleInc="-43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F4BBA6-3950-457C-8C56-D8445173C7DA}" type="pres">
      <dgm:prSet presAssocID="{7391D8DE-8A2B-4689-9FB7-321B59778909}" presName="dummy" presStyleCnt="0"/>
      <dgm:spPr/>
      <dgm:t>
        <a:bodyPr/>
        <a:lstStyle/>
        <a:p>
          <a:endParaRPr lang="ru-RU"/>
        </a:p>
      </dgm:t>
    </dgm:pt>
    <dgm:pt modelId="{373FD9A7-8A8B-4D66-AF8E-CFB8FDDB29DF}" type="pres">
      <dgm:prSet presAssocID="{B57D58EA-9BC8-4FCA-AD98-7B5F02C8F6ED}" presName="sibTrans" presStyleLbl="sibTrans2D1" presStyleIdx="2" presStyleCnt="5" custScaleY="64057"/>
      <dgm:spPr/>
      <dgm:t>
        <a:bodyPr/>
        <a:lstStyle/>
        <a:p>
          <a:endParaRPr lang="ru-RU"/>
        </a:p>
      </dgm:t>
    </dgm:pt>
    <dgm:pt modelId="{2B895E90-AB82-4900-8ABF-DC6FE6BB5D76}" type="pres">
      <dgm:prSet presAssocID="{B3CE683D-29E5-40DB-A5C7-F5DFE8BB3433}" presName="node" presStyleLbl="node1" presStyleIdx="3" presStyleCnt="5" custScaleX="169060" custScaleY="141519" custRadScaleRad="115828" custRadScaleInc="37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AE001-B260-492F-94FB-367388F8B2BA}" type="pres">
      <dgm:prSet presAssocID="{B3CE683D-29E5-40DB-A5C7-F5DFE8BB3433}" presName="dummy" presStyleCnt="0"/>
      <dgm:spPr/>
    </dgm:pt>
    <dgm:pt modelId="{E02AED57-F8B1-4B01-B521-11C203FCF25F}" type="pres">
      <dgm:prSet presAssocID="{0DBF30BB-5B19-4B97-8197-3B2910F75A55}" presName="sibTrans" presStyleLbl="sibTrans2D1" presStyleIdx="3" presStyleCnt="5"/>
      <dgm:spPr/>
      <dgm:t>
        <a:bodyPr/>
        <a:lstStyle/>
        <a:p>
          <a:endParaRPr lang="ru-RU"/>
        </a:p>
      </dgm:t>
    </dgm:pt>
    <dgm:pt modelId="{5324ED5D-249E-4C46-9EB8-22E9811A3A77}" type="pres">
      <dgm:prSet presAssocID="{C2D13382-84AF-400E-B6EA-E3DFECD1F954}" presName="node" presStyleLbl="node1" presStyleIdx="4" presStyleCnt="5" custScaleX="232988" custScaleY="141519" custRadScaleRad="150153" custRadScaleInc="-23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11475-9327-42A1-B74D-E6076210919C}" type="pres">
      <dgm:prSet presAssocID="{C2D13382-84AF-400E-B6EA-E3DFECD1F954}" presName="dummy" presStyleCnt="0"/>
      <dgm:spPr/>
      <dgm:t>
        <a:bodyPr/>
        <a:lstStyle/>
        <a:p>
          <a:endParaRPr lang="ru-RU"/>
        </a:p>
      </dgm:t>
    </dgm:pt>
    <dgm:pt modelId="{0CCBEE90-C97E-41E3-B702-E88472FAFF6C}" type="pres">
      <dgm:prSet presAssocID="{3C75E6EA-DFAB-4C56-8BF0-8D8A8DE4FEC8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CA06D9DD-A6B4-4062-9BF0-B1B7AA5A39AE}" type="presOf" srcId="{BC436A4E-F1EC-40A4-B55C-F8CD8FDA584D}" destId="{0F02C062-31B0-4F66-A619-5237F2BC2E5C}" srcOrd="0" destOrd="0" presId="urn:microsoft.com/office/officeart/2005/8/layout/radial6"/>
    <dgm:cxn modelId="{F4558BD7-0FEE-4478-A1D6-348EEE325DF8}" srcId="{91756DF7-DAA6-45A4-B278-4347725999F9}" destId="{B3CE683D-29E5-40DB-A5C7-F5DFE8BB3433}" srcOrd="3" destOrd="0" parTransId="{DDD3AB7C-AC22-49BA-B0D6-0133881AB904}" sibTransId="{0DBF30BB-5B19-4B97-8197-3B2910F75A55}"/>
    <dgm:cxn modelId="{397C6D34-D1FD-4B09-8BEA-CA2BD4E0CF4C}" type="presOf" srcId="{3C75E6EA-DFAB-4C56-8BF0-8D8A8DE4FEC8}" destId="{0CCBEE90-C97E-41E3-B702-E88472FAFF6C}" srcOrd="0" destOrd="0" presId="urn:microsoft.com/office/officeart/2005/8/layout/radial6"/>
    <dgm:cxn modelId="{DDD66A38-1D7F-47F5-A4D4-651270D48410}" srcId="{91756DF7-DAA6-45A4-B278-4347725999F9}" destId="{7391D8DE-8A2B-4689-9FB7-321B59778909}" srcOrd="2" destOrd="0" parTransId="{FE17F989-E7C0-4849-8673-10C5AE52FC26}" sibTransId="{B57D58EA-9BC8-4FCA-AD98-7B5F02C8F6ED}"/>
    <dgm:cxn modelId="{B8098827-E534-42E2-9343-BDE21D0E42DE}" type="presOf" srcId="{0186D349-D098-403F-82E0-275504055F33}" destId="{80ADA2EA-A359-4BFE-B27E-B71E5365B05A}" srcOrd="0" destOrd="0" presId="urn:microsoft.com/office/officeart/2005/8/layout/radial6"/>
    <dgm:cxn modelId="{F009AF07-FE33-4890-847C-6FAB584CA579}" type="presOf" srcId="{3DABAB5C-73D9-4268-A30C-B9BFD1F2B82C}" destId="{183234BC-4120-4D65-A905-C775A40E4831}" srcOrd="0" destOrd="0" presId="urn:microsoft.com/office/officeart/2005/8/layout/radial6"/>
    <dgm:cxn modelId="{BEECC854-28EC-425D-BD5D-B448096DC094}" srcId="{91756DF7-DAA6-45A4-B278-4347725999F9}" destId="{C2D13382-84AF-400E-B6EA-E3DFECD1F954}" srcOrd="4" destOrd="0" parTransId="{FD797082-CFDE-44C2-9D1C-51181EF63D3E}" sibTransId="{3C75E6EA-DFAB-4C56-8BF0-8D8A8DE4FEC8}"/>
    <dgm:cxn modelId="{5F814E45-5239-439F-A977-53F18236B0B5}" type="presOf" srcId="{B3CE683D-29E5-40DB-A5C7-F5DFE8BB3433}" destId="{2B895E90-AB82-4900-8ABF-DC6FE6BB5D76}" srcOrd="0" destOrd="0" presId="urn:microsoft.com/office/officeart/2005/8/layout/radial6"/>
    <dgm:cxn modelId="{23BE476A-6146-4F8A-BE1E-D71178AF65E8}" type="presOf" srcId="{19E730F8-52BB-47F8-A354-AF618068949B}" destId="{730F08A4-9CC9-445D-9C2B-04A6B633F2B0}" srcOrd="0" destOrd="0" presId="urn:microsoft.com/office/officeart/2005/8/layout/radial6"/>
    <dgm:cxn modelId="{9F368A63-2235-480C-9C0A-DDFACBD7E1DC}" type="presOf" srcId="{91756DF7-DAA6-45A4-B278-4347725999F9}" destId="{03842EF6-66C8-4B5A-915A-779501FD779F}" srcOrd="0" destOrd="0" presId="urn:microsoft.com/office/officeart/2005/8/layout/radial6"/>
    <dgm:cxn modelId="{8B1600DD-49AF-4FA2-9178-FCF436BAFD25}" srcId="{91756DF7-DAA6-45A4-B278-4347725999F9}" destId="{BC436A4E-F1EC-40A4-B55C-F8CD8FDA584D}" srcOrd="0" destOrd="0" parTransId="{5326FC78-AF09-49C8-9E88-A80E02015F69}" sibTransId="{67A107B9-779C-4089-BE90-4F5D18C9D7DD}"/>
    <dgm:cxn modelId="{40C1CD23-1950-4590-8A4D-05D7799D411B}" type="presOf" srcId="{67A107B9-779C-4089-BE90-4F5D18C9D7DD}" destId="{4521A805-8F7B-40D5-A2A0-0038426B38B2}" srcOrd="0" destOrd="0" presId="urn:microsoft.com/office/officeart/2005/8/layout/radial6"/>
    <dgm:cxn modelId="{7D1E2EAA-BE59-4F60-B177-22339F109E1F}" type="presOf" srcId="{0DBF30BB-5B19-4B97-8197-3B2910F75A55}" destId="{E02AED57-F8B1-4B01-B521-11C203FCF25F}" srcOrd="0" destOrd="0" presId="urn:microsoft.com/office/officeart/2005/8/layout/radial6"/>
    <dgm:cxn modelId="{9F2A2A37-5007-4DCF-A459-16DA5E7543F8}" type="presOf" srcId="{7391D8DE-8A2B-4689-9FB7-321B59778909}" destId="{4B3D5396-A8E2-4FE3-A087-AC3B02A04877}" srcOrd="0" destOrd="0" presId="urn:microsoft.com/office/officeart/2005/8/layout/radial6"/>
    <dgm:cxn modelId="{4BC4BC8B-AE84-4168-AA11-000C0C5842C2}" srcId="{0186D349-D098-403F-82E0-275504055F33}" destId="{91756DF7-DAA6-45A4-B278-4347725999F9}" srcOrd="0" destOrd="0" parTransId="{035643D1-1542-46DD-9582-C11D6454C22C}" sibTransId="{69A63B4F-1EF5-4EDF-9FA5-54149AADEE4D}"/>
    <dgm:cxn modelId="{88963443-A17F-4CBB-BECD-E03A7FB1E341}" type="presOf" srcId="{C2D13382-84AF-400E-B6EA-E3DFECD1F954}" destId="{5324ED5D-249E-4C46-9EB8-22E9811A3A77}" srcOrd="0" destOrd="0" presId="urn:microsoft.com/office/officeart/2005/8/layout/radial6"/>
    <dgm:cxn modelId="{3204C527-29A5-464B-8881-1E4EBF36CFFB}" type="presOf" srcId="{B57D58EA-9BC8-4FCA-AD98-7B5F02C8F6ED}" destId="{373FD9A7-8A8B-4D66-AF8E-CFB8FDDB29DF}" srcOrd="0" destOrd="0" presId="urn:microsoft.com/office/officeart/2005/8/layout/radial6"/>
    <dgm:cxn modelId="{06F9725A-FEEC-49E4-8924-8EF822C7F7FB}" srcId="{91756DF7-DAA6-45A4-B278-4347725999F9}" destId="{3DABAB5C-73D9-4268-A30C-B9BFD1F2B82C}" srcOrd="1" destOrd="0" parTransId="{6521AC8E-F008-4D9D-91C7-19E4A0B64EBA}" sibTransId="{19E730F8-52BB-47F8-A354-AF618068949B}"/>
    <dgm:cxn modelId="{43109165-1547-4856-AFCA-8675D4D97269}" type="presParOf" srcId="{80ADA2EA-A359-4BFE-B27E-B71E5365B05A}" destId="{03842EF6-66C8-4B5A-915A-779501FD779F}" srcOrd="0" destOrd="0" presId="urn:microsoft.com/office/officeart/2005/8/layout/radial6"/>
    <dgm:cxn modelId="{5EBCE0A0-2EA5-4503-92D7-96C2E8895ED6}" type="presParOf" srcId="{80ADA2EA-A359-4BFE-B27E-B71E5365B05A}" destId="{0F02C062-31B0-4F66-A619-5237F2BC2E5C}" srcOrd="1" destOrd="0" presId="urn:microsoft.com/office/officeart/2005/8/layout/radial6"/>
    <dgm:cxn modelId="{EDCCAD4A-8B0E-4A93-9869-E78F0975B3D3}" type="presParOf" srcId="{80ADA2EA-A359-4BFE-B27E-B71E5365B05A}" destId="{3B75D349-8CB7-4B98-8864-8BE061A66302}" srcOrd="2" destOrd="0" presId="urn:microsoft.com/office/officeart/2005/8/layout/radial6"/>
    <dgm:cxn modelId="{6FD224B1-F7F9-4E7F-B678-BF65A348B8E0}" type="presParOf" srcId="{80ADA2EA-A359-4BFE-B27E-B71E5365B05A}" destId="{4521A805-8F7B-40D5-A2A0-0038426B38B2}" srcOrd="3" destOrd="0" presId="urn:microsoft.com/office/officeart/2005/8/layout/radial6"/>
    <dgm:cxn modelId="{6F2E45BF-5575-419C-B6AD-8568109C9F1E}" type="presParOf" srcId="{80ADA2EA-A359-4BFE-B27E-B71E5365B05A}" destId="{183234BC-4120-4D65-A905-C775A40E4831}" srcOrd="4" destOrd="0" presId="urn:microsoft.com/office/officeart/2005/8/layout/radial6"/>
    <dgm:cxn modelId="{DA967AC2-9219-45EA-B9B3-2872E0A64CD6}" type="presParOf" srcId="{80ADA2EA-A359-4BFE-B27E-B71E5365B05A}" destId="{78EFD94E-7535-40F9-9B63-C55207EF844A}" srcOrd="5" destOrd="0" presId="urn:microsoft.com/office/officeart/2005/8/layout/radial6"/>
    <dgm:cxn modelId="{9DE70F19-56C3-4358-8E09-7869F0817C49}" type="presParOf" srcId="{80ADA2EA-A359-4BFE-B27E-B71E5365B05A}" destId="{730F08A4-9CC9-445D-9C2B-04A6B633F2B0}" srcOrd="6" destOrd="0" presId="urn:microsoft.com/office/officeart/2005/8/layout/radial6"/>
    <dgm:cxn modelId="{EF605D3E-A971-4CE6-B9EB-E6672B15A52D}" type="presParOf" srcId="{80ADA2EA-A359-4BFE-B27E-B71E5365B05A}" destId="{4B3D5396-A8E2-4FE3-A087-AC3B02A04877}" srcOrd="7" destOrd="0" presId="urn:microsoft.com/office/officeart/2005/8/layout/radial6"/>
    <dgm:cxn modelId="{5FD1A657-5006-412D-A0E7-6CC0D9503D90}" type="presParOf" srcId="{80ADA2EA-A359-4BFE-B27E-B71E5365B05A}" destId="{F3F4BBA6-3950-457C-8C56-D8445173C7DA}" srcOrd="8" destOrd="0" presId="urn:microsoft.com/office/officeart/2005/8/layout/radial6"/>
    <dgm:cxn modelId="{B3A0E6CA-BA54-4A1D-99C9-E54B8460F976}" type="presParOf" srcId="{80ADA2EA-A359-4BFE-B27E-B71E5365B05A}" destId="{373FD9A7-8A8B-4D66-AF8E-CFB8FDDB29DF}" srcOrd="9" destOrd="0" presId="urn:microsoft.com/office/officeart/2005/8/layout/radial6"/>
    <dgm:cxn modelId="{7302B003-D309-4B06-B56D-0404119AA2CD}" type="presParOf" srcId="{80ADA2EA-A359-4BFE-B27E-B71E5365B05A}" destId="{2B895E90-AB82-4900-8ABF-DC6FE6BB5D76}" srcOrd="10" destOrd="0" presId="urn:microsoft.com/office/officeart/2005/8/layout/radial6"/>
    <dgm:cxn modelId="{2614C5B5-CC84-4B4E-A8A9-DAC3582BB157}" type="presParOf" srcId="{80ADA2EA-A359-4BFE-B27E-B71E5365B05A}" destId="{512AE001-B260-492F-94FB-367388F8B2BA}" srcOrd="11" destOrd="0" presId="urn:microsoft.com/office/officeart/2005/8/layout/radial6"/>
    <dgm:cxn modelId="{ABC6A778-37EE-48BC-A996-EB287BD96E08}" type="presParOf" srcId="{80ADA2EA-A359-4BFE-B27E-B71E5365B05A}" destId="{E02AED57-F8B1-4B01-B521-11C203FCF25F}" srcOrd="12" destOrd="0" presId="urn:microsoft.com/office/officeart/2005/8/layout/radial6"/>
    <dgm:cxn modelId="{D79ACA71-0170-4997-8053-034CD484CD50}" type="presParOf" srcId="{80ADA2EA-A359-4BFE-B27E-B71E5365B05A}" destId="{5324ED5D-249E-4C46-9EB8-22E9811A3A77}" srcOrd="13" destOrd="0" presId="urn:microsoft.com/office/officeart/2005/8/layout/radial6"/>
    <dgm:cxn modelId="{B62B895C-EB13-4951-ACE4-45C0D90C4E8B}" type="presParOf" srcId="{80ADA2EA-A359-4BFE-B27E-B71E5365B05A}" destId="{80811475-9327-42A1-B74D-E6076210919C}" srcOrd="14" destOrd="0" presId="urn:microsoft.com/office/officeart/2005/8/layout/radial6"/>
    <dgm:cxn modelId="{7323AECC-148D-448C-AB1A-1F711C5FF1A4}" type="presParOf" srcId="{80ADA2EA-A359-4BFE-B27E-B71E5365B05A}" destId="{0CCBEE90-C97E-41E3-B702-E88472FAFF6C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BEE90-C97E-41E3-B702-E88472FAFF6C}">
      <dsp:nvSpPr>
        <dsp:cNvPr id="0" name=""/>
        <dsp:cNvSpPr/>
      </dsp:nvSpPr>
      <dsp:spPr>
        <a:xfrm>
          <a:off x="1564621" y="399091"/>
          <a:ext cx="3614955" cy="3614955"/>
        </a:xfrm>
        <a:prstGeom prst="blockArc">
          <a:avLst>
            <a:gd name="adj1" fmla="val 11862021"/>
            <a:gd name="adj2" fmla="val 17490336"/>
            <a:gd name="adj3" fmla="val 4639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2AED57-F8B1-4B01-B521-11C203FCF25F}">
      <dsp:nvSpPr>
        <dsp:cNvPr id="0" name=""/>
        <dsp:cNvSpPr/>
      </dsp:nvSpPr>
      <dsp:spPr>
        <a:xfrm>
          <a:off x="1615542" y="200321"/>
          <a:ext cx="3614955" cy="3614955"/>
        </a:xfrm>
        <a:prstGeom prst="blockArc">
          <a:avLst>
            <a:gd name="adj1" fmla="val 6577450"/>
            <a:gd name="adj2" fmla="val 11462270"/>
            <a:gd name="adj3" fmla="val 463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3FD9A7-8A8B-4D66-AF8E-CFB8FDDB29DF}">
      <dsp:nvSpPr>
        <dsp:cNvPr id="0" name=""/>
        <dsp:cNvSpPr/>
      </dsp:nvSpPr>
      <dsp:spPr>
        <a:xfrm>
          <a:off x="2505157" y="1554259"/>
          <a:ext cx="3614955" cy="2315632"/>
        </a:xfrm>
        <a:prstGeom prst="blockArc">
          <a:avLst>
            <a:gd name="adj1" fmla="val 1985244"/>
            <a:gd name="adj2" fmla="val 8826641"/>
            <a:gd name="adj3" fmla="val 463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F08A4-9CC9-445D-9C2B-04A6B633F2B0}">
      <dsp:nvSpPr>
        <dsp:cNvPr id="0" name=""/>
        <dsp:cNvSpPr/>
      </dsp:nvSpPr>
      <dsp:spPr>
        <a:xfrm>
          <a:off x="3023596" y="387221"/>
          <a:ext cx="3614955" cy="3614955"/>
        </a:xfrm>
        <a:prstGeom prst="blockArc">
          <a:avLst>
            <a:gd name="adj1" fmla="val 20159569"/>
            <a:gd name="adj2" fmla="val 3421808"/>
            <a:gd name="adj3" fmla="val 463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21A805-8F7B-40D5-A2A0-0038426B38B2}">
      <dsp:nvSpPr>
        <dsp:cNvPr id="0" name=""/>
        <dsp:cNvSpPr/>
      </dsp:nvSpPr>
      <dsp:spPr>
        <a:xfrm>
          <a:off x="3001561" y="335550"/>
          <a:ext cx="3614955" cy="3614955"/>
        </a:xfrm>
        <a:prstGeom prst="blockArc">
          <a:avLst>
            <a:gd name="adj1" fmla="val 14605833"/>
            <a:gd name="adj2" fmla="val 20268948"/>
            <a:gd name="adj3" fmla="val 463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842EF6-66C8-4B5A-915A-779501FD779F}">
      <dsp:nvSpPr>
        <dsp:cNvPr id="0" name=""/>
        <dsp:cNvSpPr/>
      </dsp:nvSpPr>
      <dsp:spPr>
        <a:xfrm>
          <a:off x="3325608" y="1410639"/>
          <a:ext cx="1905920" cy="1663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свободных объекта для МСП и </a:t>
          </a:r>
          <a:r>
            <a:rPr lang="ru-RU" sz="1300" kern="1200" dirty="0" err="1" smtClean="0"/>
            <a:t>самозанятых</a:t>
          </a:r>
          <a:r>
            <a:rPr lang="ru-RU" sz="1300" kern="1200" dirty="0" smtClean="0"/>
            <a:t> граждан</a:t>
          </a:r>
          <a:endParaRPr lang="ru-RU" sz="1300" kern="1200" dirty="0"/>
        </a:p>
      </dsp:txBody>
      <dsp:txXfrm>
        <a:off x="3604724" y="1654268"/>
        <a:ext cx="1347688" cy="1176342"/>
      </dsp:txXfrm>
    </dsp:sp>
    <dsp:sp modelId="{0F02C062-31B0-4F66-A619-5237F2BC2E5C}">
      <dsp:nvSpPr>
        <dsp:cNvPr id="0" name=""/>
        <dsp:cNvSpPr/>
      </dsp:nvSpPr>
      <dsp:spPr>
        <a:xfrm>
          <a:off x="2709793" y="-18331"/>
          <a:ext cx="2619088" cy="116452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Без посредников напрямую у собственников</a:t>
          </a:r>
          <a:endParaRPr lang="ru-RU" sz="1500" kern="1200" dirty="0"/>
        </a:p>
      </dsp:txBody>
      <dsp:txXfrm>
        <a:off x="3093350" y="152209"/>
        <a:ext cx="1851974" cy="823440"/>
      </dsp:txXfrm>
    </dsp:sp>
    <dsp:sp modelId="{183234BC-4120-4D65-A905-C775A40E4831}">
      <dsp:nvSpPr>
        <dsp:cNvPr id="0" name=""/>
        <dsp:cNvSpPr/>
      </dsp:nvSpPr>
      <dsp:spPr>
        <a:xfrm>
          <a:off x="5488549" y="522818"/>
          <a:ext cx="1910698" cy="19071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Торги только среди субъектов МСП и </a:t>
          </a:r>
          <a:r>
            <a:rPr lang="ru-RU" sz="1700" kern="1200" dirty="0" err="1" smtClean="0"/>
            <a:t>самозанятых</a:t>
          </a:r>
          <a:endParaRPr lang="ru-RU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5768364" y="802110"/>
        <a:ext cx="1351068" cy="1348539"/>
      </dsp:txXfrm>
    </dsp:sp>
    <dsp:sp modelId="{4B3D5396-A8E2-4FE3-A087-AC3B02A04877}">
      <dsp:nvSpPr>
        <dsp:cNvPr id="0" name=""/>
        <dsp:cNvSpPr/>
      </dsp:nvSpPr>
      <dsp:spPr>
        <a:xfrm>
          <a:off x="4121450" y="2972570"/>
          <a:ext cx="3340869" cy="140670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Возможность выкупа имущества в случаях, установленных законом </a:t>
          </a:r>
          <a:endParaRPr lang="ru-RU" sz="1700" kern="1200" dirty="0"/>
        </a:p>
      </dsp:txBody>
      <dsp:txXfrm>
        <a:off x="4610709" y="3178577"/>
        <a:ext cx="2362351" cy="994691"/>
      </dsp:txXfrm>
    </dsp:sp>
    <dsp:sp modelId="{2B895E90-AB82-4900-8ABF-DC6FE6BB5D76}">
      <dsp:nvSpPr>
        <dsp:cNvPr id="0" name=""/>
        <dsp:cNvSpPr/>
      </dsp:nvSpPr>
      <dsp:spPr>
        <a:xfrm>
          <a:off x="1845691" y="2846794"/>
          <a:ext cx="1968738" cy="164801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Аренда на 5 лет</a:t>
          </a:r>
          <a:endParaRPr lang="ru-RU" sz="2500" kern="1200" dirty="0"/>
        </a:p>
      </dsp:txBody>
      <dsp:txXfrm>
        <a:off x="2134006" y="3088141"/>
        <a:ext cx="1392108" cy="1165323"/>
      </dsp:txXfrm>
    </dsp:sp>
    <dsp:sp modelId="{5324ED5D-249E-4C46-9EB8-22E9811A3A77}">
      <dsp:nvSpPr>
        <dsp:cNvPr id="0" name=""/>
        <dsp:cNvSpPr/>
      </dsp:nvSpPr>
      <dsp:spPr>
        <a:xfrm>
          <a:off x="333530" y="845762"/>
          <a:ext cx="2713193" cy="164801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Фиксированная цена договора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/>
        </a:p>
      </dsp:txBody>
      <dsp:txXfrm>
        <a:off x="730868" y="1087109"/>
        <a:ext cx="1918517" cy="1165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34815-6236-4EE2-9248-508D1B1AB52B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5179D-9BA7-460C-9392-0E39F55B6D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7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5179D-9BA7-460C-9392-0E39F55B6D2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707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5179D-9BA7-460C-9392-0E39F55B6D2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634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htarsk.ru/ms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5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Имущественная поддержка субъектов малого и среднего предпринимательства, </a:t>
            </a:r>
            <a:r>
              <a:rPr lang="ru-RU" sz="55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самозанятых</a:t>
            </a:r>
            <a:r>
              <a:rPr lang="ru-RU" sz="55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граждан</a:t>
            </a:r>
            <a:endParaRPr lang="ru-RU" sz="55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5040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Администрация муниципального образования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Приморско-Ахтарский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район </a:t>
            </a:r>
          </a:p>
          <a:p>
            <a:pPr marL="0" indent="0" algn="ctr">
              <a:buNone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Июнь 2021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94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имущественной поддержки</a:t>
            </a:r>
            <a:endParaRPr lang="ru-RU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88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   Имущественная поддержка оказывается органами государственной власти, органами местного самоуправления в виде передачи во владение и (или) в пользование государственного или муниципального имущества:</a:t>
            </a:r>
          </a:p>
          <a:p>
            <a:r>
              <a:rPr lang="ru-RU" dirty="0" smtClean="0"/>
              <a:t> на возмездной основе </a:t>
            </a:r>
          </a:p>
          <a:p>
            <a:r>
              <a:rPr lang="ru-RU" dirty="0"/>
              <a:t>б</a:t>
            </a:r>
            <a:r>
              <a:rPr lang="ru-RU" dirty="0" smtClean="0"/>
              <a:t>езвозмездной основе</a:t>
            </a:r>
          </a:p>
          <a:p>
            <a:r>
              <a:rPr lang="ru-RU" dirty="0"/>
              <a:t>н</a:t>
            </a:r>
            <a:r>
              <a:rPr lang="ru-RU" dirty="0" smtClean="0"/>
              <a:t>а льготных условиях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24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Autofit/>
          </a:bodyPr>
          <a:lstStyle/>
          <a:p>
            <a:pPr algn="just"/>
            <a:r>
              <a:rPr lang="ru-RU" sz="2500" dirty="0" smtClean="0">
                <a:solidFill>
                  <a:srgbClr val="0F6FC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Объекты, предназначенные для субъектов МСП, включаются в формируемые органами местного самоуправления перечни муниципального имущества</a:t>
            </a:r>
            <a:endParaRPr lang="ru-RU" sz="2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42582"/>
              </p:ext>
            </p:extLst>
          </p:nvPr>
        </p:nvGraphicFramePr>
        <p:xfrm>
          <a:off x="457200" y="2321491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0653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Объекты движимого имущества: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Объекты движимого имущества: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Земельные участки</a:t>
                      </a:r>
                      <a:endParaRPr lang="ru-RU" sz="2000" dirty="0"/>
                    </a:p>
                  </a:txBody>
                  <a:tcPr/>
                </a:tc>
              </a:tr>
              <a:tr h="25981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здания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оборудование</a:t>
                      </a:r>
                      <a:endParaRPr lang="ru-RU" sz="18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за исключением предназначенных для ведения ЛПХ, огородничества, садоводства, ИЖС, участки, а также предусмотренных </a:t>
                      </a:r>
                      <a:r>
                        <a:rPr lang="ru-RU" sz="1600" dirty="0" err="1" smtClean="0"/>
                        <a:t>пп</a:t>
                      </a:r>
                      <a:r>
                        <a:rPr lang="ru-RU" sz="1600" dirty="0" smtClean="0"/>
                        <a:t>. 1-10, 13-15, 18 и 19 п. 8 ст. 39.11 Земельного кодекса РФ, за исключением земельных участков, предоставленных в аренду субъектам МСП</a:t>
                      </a:r>
                      <a:endParaRPr lang="ru-RU" sz="1600" dirty="0"/>
                    </a:p>
                  </a:txBody>
                  <a:tcPr/>
                </a:tc>
              </a:tr>
              <a:tr h="282284">
                <a:tc rowSpan="2"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строения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машины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5674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механизмы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29210">
                <a:tc rowSpan="2"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сооружения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установки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09093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транспортные средства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03952">
                <a:tc rowSpan="2"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нежилые помещения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инвентарь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52194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инструменты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52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ОКАЗАНИЯ ИМУЩЕСТВЕННОЙ ПОДДЕРЖКИ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" name="Объект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909505"/>
              </p:ext>
            </p:extLst>
          </p:nvPr>
        </p:nvGraphicFramePr>
        <p:xfrm>
          <a:off x="457200" y="1935163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/>
                <a:gridCol w="504056"/>
                <a:gridCol w="4258816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Требования к предпринимателям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отнесение к субъектам МСП (Единый реестр субъектов МСП) или регистрация в качестве </a:t>
                      </a:r>
                      <a:r>
                        <a:rPr lang="ru-RU" dirty="0" err="1" smtClean="0"/>
                        <a:t>самозанятого</a:t>
                      </a:r>
                      <a:r>
                        <a:rPr lang="ru-RU" dirty="0" smtClean="0"/>
                        <a:t> гражданина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Сроки</a:t>
                      </a:r>
                    </a:p>
                    <a:p>
                      <a:r>
                        <a:rPr lang="ru-RU" dirty="0" smtClean="0"/>
                        <a:t>предоставления </a:t>
                      </a:r>
                    </a:p>
                    <a:p>
                      <a:r>
                        <a:rPr lang="ru-RU" dirty="0" smtClean="0"/>
                        <a:t>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до 2 месяцев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Дополнительные</a:t>
                      </a:r>
                    </a:p>
                    <a:p>
                      <a:r>
                        <a:rPr lang="ru-RU" dirty="0" smtClean="0"/>
                        <a:t>возможности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наряду с имущественной поддержкой могут быть предоставлены меры</a:t>
                      </a:r>
                      <a:r>
                        <a:rPr lang="ru-RU" baseline="0" dirty="0" smtClean="0"/>
                        <a:t> консультационной и иной запрашиваемой поддержки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89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ПРЕИМУЩЕСТВА РАБОТЫ </a:t>
            </a:r>
            <a:br>
              <a:rPr lang="ru-RU" sz="33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3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ОРГАНАМИ МЕСТНОГО САМОУПРАВЛЕНИЯ</a:t>
            </a:r>
            <a:endParaRPr lang="ru-RU" sz="33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04219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72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О НЕВОСТРЕБОВАННЫХ ОБЪЕКТАХ, ВКЛЮЧЕННЫХ В ПЕРЕЧЕНЬ МУНИЦИПАЛЬНОГО ИМУЩЕСТВА</a:t>
            </a:r>
            <a:endParaRPr lang="ru-RU" sz="25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637082"/>
              </p:ext>
            </p:extLst>
          </p:nvPr>
        </p:nvGraphicFramePr>
        <p:xfrm>
          <a:off x="467544" y="1556792"/>
          <a:ext cx="8229600" cy="4987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4598168"/>
                <a:gridCol w="2304256"/>
                <a:gridCol w="884784"/>
              </a:tblGrid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№ п/п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Наименование невостребованного объекта, включенного в перечень муниципального имущества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Адрес невостребованного объекта, включенного в перечень муниципального имущества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Площадь, </a:t>
                      </a:r>
                      <a:r>
                        <a:rPr lang="ru-RU" sz="1400" b="0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кв.м</a:t>
                      </a:r>
                      <a:endParaRPr lang="ru-RU" sz="1400" b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</a:rPr>
                        <a:t>1</a:t>
                      </a:r>
                      <a:endParaRPr lang="ru-RU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Нежилое помещение</a:t>
                      </a:r>
                      <a:r>
                        <a:rPr lang="ru-RU" sz="1300" dirty="0" smtClean="0"/>
                        <a:t>, </a:t>
                      </a:r>
                    </a:p>
                    <a:p>
                      <a:pPr algn="ctr"/>
                      <a:r>
                        <a:rPr lang="ru-RU" sz="1300" dirty="0" smtClean="0"/>
                        <a:t>кадастровый номер 23:25:0101016:604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г. Приморско-Ахтарск, </a:t>
                      </a:r>
                    </a:p>
                    <a:p>
                      <a:pPr algn="ctr"/>
                      <a:r>
                        <a:rPr lang="ru-RU" sz="1300" dirty="0" smtClean="0"/>
                        <a:t>ул. Набережная, д. 85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21,5</a:t>
                      </a:r>
                      <a:endParaRPr lang="ru-RU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</a:rPr>
                        <a:t>2</a:t>
                      </a:r>
                      <a:endParaRPr lang="ru-RU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Комплекс по утилизации биологических отходов</a:t>
                      </a:r>
                      <a:r>
                        <a:rPr lang="ru-RU" sz="1300" dirty="0" smtClean="0"/>
                        <a:t>:</a:t>
                      </a:r>
                    </a:p>
                    <a:p>
                      <a:pPr algn="ctr"/>
                      <a:r>
                        <a:rPr lang="ru-RU" sz="1300" dirty="0" smtClean="0"/>
                        <a:t>Нежилое здание, 15,9 кв. м, </a:t>
                      </a:r>
                    </a:p>
                    <a:p>
                      <a:pPr algn="ctr"/>
                      <a:r>
                        <a:rPr lang="ru-RU" sz="1300" dirty="0" smtClean="0"/>
                        <a:t>кадастровый номер 23:25:0114001:137;</a:t>
                      </a:r>
                    </a:p>
                    <a:p>
                      <a:pPr algn="ctr"/>
                      <a:r>
                        <a:rPr lang="ru-RU" sz="1300" dirty="0" smtClean="0"/>
                        <a:t>ГАЗ-3309, 2013 </a:t>
                      </a:r>
                      <a:r>
                        <a:rPr lang="ru-RU" sz="1300" dirty="0" err="1" smtClean="0"/>
                        <a:t>г.в</a:t>
                      </a:r>
                      <a:r>
                        <a:rPr lang="ru-RU" sz="1300" dirty="0" smtClean="0"/>
                        <a:t>., раб. объем </a:t>
                      </a:r>
                      <a:r>
                        <a:rPr lang="ru-RU" sz="1300" dirty="0" err="1" smtClean="0"/>
                        <a:t>дв</a:t>
                      </a:r>
                      <a:r>
                        <a:rPr lang="ru-RU" sz="1300" dirty="0" smtClean="0"/>
                        <a:t>. 4750 куб. см., дизельный; Контейнеры 16 штук; Площадка под крематор, 40 кв. м.; Площадка для мойки транспорта, 36 кв. м.; Отсыпка песчано-гравийной смесью, 103 </a:t>
                      </a:r>
                      <a:r>
                        <a:rPr lang="ru-RU" sz="1300" dirty="0" err="1" smtClean="0"/>
                        <a:t>п.м</a:t>
                      </a:r>
                      <a:r>
                        <a:rPr lang="ru-RU" sz="1300" dirty="0" smtClean="0"/>
                        <a:t>.; Складское помещение, 3*4 м.; Дворовой туалет, 1,1*1,2 м.; Металл. ограждение, 110 </a:t>
                      </a:r>
                      <a:r>
                        <a:rPr lang="ru-RU" sz="1300" dirty="0" err="1" smtClean="0"/>
                        <a:t>п.м</a:t>
                      </a:r>
                      <a:r>
                        <a:rPr lang="ru-RU" sz="1300" dirty="0" smtClean="0"/>
                        <a:t>.; Ворота – 2 </a:t>
                      </a:r>
                      <a:r>
                        <a:rPr lang="ru-RU" sz="1300" dirty="0" err="1" smtClean="0"/>
                        <a:t>шт</a:t>
                      </a:r>
                      <a:r>
                        <a:rPr lang="ru-RU" sz="1300" dirty="0" smtClean="0"/>
                        <a:t>,; Калитка – 2 шт.; Навес над крематором, площадь 51,36 кв. м.; Навес над </a:t>
                      </a:r>
                      <a:r>
                        <a:rPr lang="ru-RU" sz="1300" dirty="0" err="1" smtClean="0"/>
                        <a:t>дезбарьером</a:t>
                      </a:r>
                      <a:r>
                        <a:rPr lang="ru-RU" sz="1300" dirty="0" smtClean="0"/>
                        <a:t>, 51,0 кв. м.; Септик; Сети электроснабжения внутренние, 30 м.; Канализационная сеть, 22,5 м.; Сети электроснабжения наружные, 255 м.; КРН – 1000 на дизельном топливе – 2 шт.; Камера </a:t>
                      </a:r>
                      <a:r>
                        <a:rPr lang="ru-RU" sz="1300" dirty="0" err="1" smtClean="0"/>
                        <a:t>дожига</a:t>
                      </a:r>
                      <a:r>
                        <a:rPr lang="ru-RU" sz="1300" dirty="0" smtClean="0"/>
                        <a:t> – 2 шт.; Земельный участок, </a:t>
                      </a:r>
                      <a:r>
                        <a:rPr lang="ru-RU" sz="1300" dirty="0" smtClean="0">
                          <a:latin typeface="+mn-lt"/>
                        </a:rPr>
                        <a:t>23:25:0114001:128</a:t>
                      </a:r>
                      <a:r>
                        <a:rPr lang="ru-RU" sz="1300" dirty="0" smtClean="0"/>
                        <a:t>,  675 кв. м.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 smtClean="0"/>
                        <a:t>Приморско-Ахтарский</a:t>
                      </a:r>
                      <a:r>
                        <a:rPr lang="ru-RU" sz="1300" dirty="0" smtClean="0"/>
                        <a:t> район, </a:t>
                      </a:r>
                    </a:p>
                    <a:p>
                      <a:pPr algn="ctr"/>
                      <a:r>
                        <a:rPr lang="ru-RU" sz="1300" dirty="0" smtClean="0"/>
                        <a:t>восточная часть города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15,9</a:t>
                      </a:r>
                      <a:endParaRPr lang="ru-RU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</a:rPr>
                        <a:t>3</a:t>
                      </a:r>
                      <a:endParaRPr lang="ru-RU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Хозблок</a:t>
                      </a:r>
                      <a:r>
                        <a:rPr lang="ru-RU" sz="1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№ 2 с мансардой</a:t>
                      </a:r>
                      <a:r>
                        <a:rPr lang="ru-RU" sz="1300" dirty="0" smtClean="0"/>
                        <a:t>,</a:t>
                      </a:r>
                    </a:p>
                    <a:p>
                      <a:pPr algn="ctr"/>
                      <a:r>
                        <a:rPr lang="ru-RU" sz="1300" dirty="0" smtClean="0"/>
                        <a:t>кадастровый номер 23:25:1001000:657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 smtClean="0"/>
                        <a:t>Приморско-Ахтарский</a:t>
                      </a:r>
                      <a:r>
                        <a:rPr lang="ru-RU" sz="1300" dirty="0" smtClean="0"/>
                        <a:t> район, </a:t>
                      </a:r>
                      <a:r>
                        <a:rPr lang="ru-RU" sz="1300" dirty="0" err="1" smtClean="0"/>
                        <a:t>Ачуевская</a:t>
                      </a:r>
                      <a:r>
                        <a:rPr lang="ru-RU" sz="1300" dirty="0" smtClean="0"/>
                        <a:t> коса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73,1</a:t>
                      </a:r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27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 РЕСУРСЫ </a:t>
            </a:r>
            <a:br>
              <a:rPr lang="ru-RU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ИМУЩЕСТВЕННОЙ ПОДДЕРЖКЕ</a:t>
            </a:r>
            <a:endParaRPr lang="ru-RU" sz="35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2855"/>
            <a:ext cx="3394720" cy="42220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 Информация по имущественной поддержке содержится на официальном сайте администрации муниципального образования </a:t>
            </a:r>
            <a:r>
              <a:rPr lang="ru-RU" sz="2000" dirty="0" err="1" smtClean="0"/>
              <a:t>Приморско-Ахтарский</a:t>
            </a:r>
            <a:r>
              <a:rPr lang="ru-RU" sz="2000" dirty="0" smtClean="0"/>
              <a:t> район, включая:</a:t>
            </a:r>
          </a:p>
          <a:p>
            <a:pPr marL="0" indent="0" algn="just">
              <a:buNone/>
            </a:pPr>
            <a:r>
              <a:rPr lang="ru-RU" sz="2000" dirty="0" smtClean="0"/>
              <a:t>* </a:t>
            </a:r>
            <a:r>
              <a:rPr lang="ru-RU" sz="1800" dirty="0"/>
              <a:t>н</a:t>
            </a:r>
            <a:r>
              <a:rPr lang="ru-RU" sz="1800" dirty="0" smtClean="0"/>
              <a:t>ормативные правовые акты</a:t>
            </a:r>
          </a:p>
          <a:p>
            <a:pPr marL="0" indent="0" algn="just">
              <a:buNone/>
            </a:pPr>
            <a:r>
              <a:rPr lang="ru-RU" sz="2000" dirty="0" smtClean="0"/>
              <a:t>* </a:t>
            </a:r>
            <a:r>
              <a:rPr lang="ru-RU" sz="1800" dirty="0"/>
              <a:t>и</a:t>
            </a:r>
            <a:r>
              <a:rPr lang="ru-RU" sz="1800" dirty="0" smtClean="0"/>
              <a:t>мущество </a:t>
            </a:r>
            <a:r>
              <a:rPr lang="ru-RU" sz="1800" dirty="0"/>
              <a:t>для бизнеса</a:t>
            </a:r>
          </a:p>
          <a:p>
            <a:pPr marL="0" indent="0" algn="just">
              <a:buNone/>
            </a:pPr>
            <a:r>
              <a:rPr lang="ru-RU" sz="1800" dirty="0" smtClean="0"/>
              <a:t>* реестр </a:t>
            </a:r>
            <a:r>
              <a:rPr lang="ru-RU" sz="1800" dirty="0"/>
              <a:t>государственного (муниципального) имущества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851920" y="2204863"/>
            <a:ext cx="4834880" cy="41500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>
              <a:hlinkClick r:id="rId3"/>
            </a:endParaRP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://www.prahtarsk.ru/msp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</a:p>
          <a:p>
            <a:pPr marL="0" indent="0" algn="ctr">
              <a:buNone/>
            </a:pPr>
            <a:endParaRPr lang="ru-RU" sz="500" dirty="0" smtClean="0"/>
          </a:p>
          <a:p>
            <a:pPr marL="0" indent="0" algn="just">
              <a:buNone/>
            </a:pPr>
            <a:r>
              <a:rPr lang="ru-RU" sz="1600" dirty="0" smtClean="0"/>
              <a:t>                                     АДМИНИСТРАЦИЯ</a:t>
            </a:r>
          </a:p>
          <a:p>
            <a:pPr marL="0" indent="0" algn="just">
              <a:buNone/>
            </a:pPr>
            <a:r>
              <a:rPr lang="ru-RU" sz="1600" dirty="0" smtClean="0"/>
              <a:t>                                   МУНИЦИПАЛЬНОГО</a:t>
            </a:r>
          </a:p>
          <a:p>
            <a:pPr marL="0" indent="0" algn="just">
              <a:buNone/>
            </a:pPr>
            <a:r>
              <a:rPr lang="ru-RU" sz="1600" dirty="0" smtClean="0"/>
              <a:t>                                        ОБРАЗОВАНИЯ</a:t>
            </a:r>
          </a:p>
          <a:p>
            <a:pPr marL="0" indent="0" algn="just">
              <a:buNone/>
            </a:pPr>
            <a:r>
              <a:rPr lang="ru-RU" sz="1200" dirty="0" smtClean="0"/>
              <a:t>                                         ПРИМОРСКО-АХТАРСКИЙ РАЙОН</a:t>
            </a:r>
          </a:p>
          <a:p>
            <a:pPr marL="0" indent="0" algn="just">
              <a:buNone/>
            </a:pPr>
            <a:r>
              <a:rPr lang="ru-RU" sz="1200" dirty="0" smtClean="0"/>
              <a:t>                                                   КРАСНОДАРСКОГО КРАЯ</a:t>
            </a:r>
          </a:p>
          <a:p>
            <a:pPr marL="0" indent="0" algn="ctr">
              <a:buNone/>
            </a:pPr>
            <a:endParaRPr lang="ru-RU" sz="1600" dirty="0" smtClean="0"/>
          </a:p>
          <a:p>
            <a:pPr marL="0" indent="0" algn="ctr">
              <a:buNone/>
            </a:pPr>
            <a:r>
              <a:rPr lang="ru-RU" dirty="0" smtClean="0"/>
              <a:t>Главная </a:t>
            </a:r>
            <a:r>
              <a:rPr lang="ru-RU" dirty="0"/>
              <a:t>•Имущественная поддержка субъектов МСП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7" y="3212976"/>
            <a:ext cx="1090985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3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КОНТАКТНЫЕ ДАННЫЕ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</a:rPr>
              <a:t>Осипцова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Надежда Викторовна</a:t>
            </a:r>
          </a:p>
          <a:p>
            <a:pPr marL="0" indent="0" algn="just">
              <a:buNone/>
            </a:pPr>
            <a:r>
              <a:rPr lang="ru-RU" sz="2400" dirty="0"/>
              <a:t>н</a:t>
            </a:r>
            <a:r>
              <a:rPr lang="ru-RU" sz="2400" dirty="0" smtClean="0"/>
              <a:t>ачальник </a:t>
            </a:r>
            <a:r>
              <a:rPr lang="ru-RU" sz="2400" dirty="0" smtClean="0"/>
              <a:t>отдела инвестиций, целевых программ и поддержки субъектов МСП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Телефон: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8(86143)3-08-77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Адрес электронной почты: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pr_ahtarsk@list.ru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79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305800" cy="2016224"/>
          </a:xfrm>
        </p:spPr>
        <p:txBody>
          <a:bodyPr>
            <a:normAutofit/>
          </a:bodyPr>
          <a:lstStyle/>
          <a:p>
            <a:pPr algn="ctr"/>
            <a:r>
              <a:rPr lang="ru-RU" sz="55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55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389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723</TotalTime>
  <Words>547</Words>
  <Application>Microsoft Office PowerPoint</Application>
  <PresentationFormat>Экран (4:3)</PresentationFormat>
  <Paragraphs>107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Имущественная поддержка субъектов малого и среднего предпринимательства, самозанятых граждан</vt:lpstr>
      <vt:lpstr>Понятие имущественной поддержки</vt:lpstr>
      <vt:lpstr>       Объекты, предназначенные для субъектов МСП, включаются в формируемые органами местного самоуправления перечни муниципального имущества</vt:lpstr>
      <vt:lpstr>ПОРЯДОК ОКАЗАНИЯ ИМУЩЕСТВЕННОЙ ПОДДЕРЖКИ</vt:lpstr>
      <vt:lpstr>ПРЕИМУЩЕСТВА РАБОТЫ  С ОРГАНАМИ МЕСТНОГО САМОУПРАВЛЕНИЯ</vt:lpstr>
      <vt:lpstr>ИНФОРМАЦИЯ О НЕВОСТРЕБОВАННЫХ ОБЪЕКТАХ, ВКЛЮЧЕННЫХ В ПЕРЕЧЕНЬ МУНИЦИПАЛЬНОГО ИМУЩЕСТВА</vt:lpstr>
      <vt:lpstr>ИНФОРМАЦИОННЫЕ РЕСУРСЫ  ПО ИМУЩЕСТВЕННОЙ ПОДДЕРЖКЕ</vt:lpstr>
      <vt:lpstr>КОНТАКТНЫЕ ДАННЫЕ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Оказание имущественной поддержки</dc:title>
  <dc:creator>Надежда В. Осипцова</dc:creator>
  <cp:lastModifiedBy>Надежда В. Осипцова</cp:lastModifiedBy>
  <cp:revision>34</cp:revision>
  <dcterms:created xsi:type="dcterms:W3CDTF">2021-06-18T13:06:22Z</dcterms:created>
  <dcterms:modified xsi:type="dcterms:W3CDTF">2021-07-01T12:57:53Z</dcterms:modified>
</cp:coreProperties>
</file>